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56" r:id="rId2"/>
    <p:sldId id="257" r:id="rId3"/>
    <p:sldId id="258" r:id="rId4"/>
    <p:sldId id="263" r:id="rId5"/>
    <p:sldId id="260" r:id="rId6"/>
    <p:sldId id="261" r:id="rId7"/>
    <p:sldId id="264" r:id="rId8"/>
    <p:sldId id="265" r:id="rId9"/>
    <p:sldId id="267" r:id="rId10"/>
    <p:sldId id="266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9" r:id="rId21"/>
    <p:sldId id="278" r:id="rId22"/>
  </p:sldIdLst>
  <p:sldSz cx="12192000" cy="6858000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5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8" d="100"/>
          <a:sy n="88" d="100"/>
        </p:scale>
        <p:origin x="49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zaglavlj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3" name="Rezervirano mjesto datum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D5D860-A224-41AC-95D5-DBF582E40971}" type="datetimeFigureOut">
              <a:rPr lang="hr-HR" smtClean="0"/>
              <a:t>27.4.2021.</a:t>
            </a:fld>
            <a:endParaRPr lang="hr-HR"/>
          </a:p>
        </p:txBody>
      </p:sp>
      <p:sp>
        <p:nvSpPr>
          <p:cNvPr id="4" name="Rezervirano mjesto slike slajd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r-HR"/>
          </a:p>
        </p:txBody>
      </p:sp>
      <p:sp>
        <p:nvSpPr>
          <p:cNvPr id="5" name="Rezervirano mjesto bilježaka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2B0397-7318-4987-8245-5E20B7998F2E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7284927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hr-HR" altLang="sr-Latn-RS" smtClean="0"/>
              <a:t>Imenuj kontinente u kojima je prisutna tropska klima!</a:t>
            </a:r>
          </a:p>
          <a:p>
            <a:pPr eaLnBrk="1" hangingPunct="1">
              <a:spcBef>
                <a:spcPct val="0"/>
              </a:spcBef>
            </a:pPr>
            <a:r>
              <a:rPr lang="hr-HR" altLang="sr-Latn-RS" smtClean="0"/>
              <a:t>Na koja dva kontinenta nema tropske klime?</a:t>
            </a:r>
          </a:p>
          <a:p>
            <a:pPr eaLnBrk="1" hangingPunct="1">
              <a:spcBef>
                <a:spcPct val="0"/>
              </a:spcBef>
            </a:pPr>
            <a:r>
              <a:rPr lang="hr-HR" altLang="sr-Latn-RS" smtClean="0"/>
              <a:t>S kojim toplinskim pojasom se poklapa pružanje tropske klime?</a:t>
            </a:r>
          </a:p>
          <a:p>
            <a:pPr eaLnBrk="1" hangingPunct="1">
              <a:spcBef>
                <a:spcPct val="0"/>
              </a:spcBef>
            </a:pPr>
            <a:endParaRPr lang="hr-HR" altLang="sr-Latn-RS" smtClean="0"/>
          </a:p>
          <a:p>
            <a:pPr eaLnBrk="1" hangingPunct="1">
              <a:spcBef>
                <a:spcPct val="0"/>
              </a:spcBef>
            </a:pPr>
            <a:r>
              <a:rPr lang="hr-HR" altLang="sr-Latn-RS" smtClean="0"/>
              <a:t>Područje tropskih klima približno se podudara sa žarkim ili tropskim pojasom. Zbog velikog kuta upada Sunčevih zraka tijekom cijele godine, temperature su stalno visoke. Ni u jednome mjesecu srednja temperatura nije niža od 18 °C. </a:t>
            </a:r>
          </a:p>
        </p:txBody>
      </p:sp>
      <p:sp>
        <p:nvSpPr>
          <p:cNvPr id="20484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15000241-EE16-4611-9DE8-628A251236FB}" type="slidenum">
              <a:rPr lang="hr-HR" altLang="sr-Latn-RS">
                <a:latin typeface="Calibri" panose="020F0502020204030204" pitchFamily="34" charset="0"/>
              </a:rPr>
              <a:pPr eaLnBrk="1" hangingPunct="1"/>
              <a:t>5</a:t>
            </a:fld>
            <a:endParaRPr lang="hr-HR" altLang="sr-Latn-R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05279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vi-VN" altLang="sr-Latn-RS" smtClean="0"/>
              <a:t>Toplina i obilje vlage pogoduju razvoju vrlo bujnih i gustih vazdazelenih tropskih kišnih šuma. Budući da su rijetko naseljene i gotovo nedirnute, nazivamo ih prašu-mama. Zbog prostranstva koje zauzimaju i biljnog bogatstva veliki su proizvođač kisika na Zemlji pa se često nazivaju plućima svijeta. To su najbujnije šume na svije- tu u kojima je golemo bogatstvo raznovrsnih biljaka i životinja. Biljke i životinje žive u katovima. Najniži je kat pri samom tlu, gdje je mračno, mnogo je truleži, a od životinja najbrojniji su mravi i mravojedi. Među deblima rastu grmo- like biljke, do 5 metara u visinu, tvoreći poseban kat. Iznad toga su krošnje stabala visine 20-ak metara. Tu rastu brojne lijane, a na stablima žive veće životinje kao što su majmuni i mačke. Kat drveća visine od 20 do 40 metara gustim krošnjama zasje- njuje katove ispod sebe. Dovoljno sunca omogućuje razvoj mnoštva cvijeća i voća, pa su tu brojne ptice i kukci. Također tu žive majmuni, vjeverice, zmije i dr. Ptice, poglavito grabljivice i kukci, žive u krošnjama najviših stabala koja izranjaju iznad „zelenog mora”. Ponegdje je zbog prirod- nih uvjeta ili krčenja stabala najvišeg kata šuma prorijeđena i do tla dopire više svjetlo- sti. Tada se razrastu prizemne biljke pa je takva šuma, zvana džungla, teško prohodna. </a:t>
            </a:r>
            <a:endParaRPr lang="hr-HR" altLang="sr-Latn-RS" smtClean="0"/>
          </a:p>
        </p:txBody>
      </p:sp>
      <p:sp>
        <p:nvSpPr>
          <p:cNvPr id="24580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F124814F-742A-49CF-9AF6-6D19C6AB88D7}" type="slidenum">
              <a:rPr lang="hr-HR" altLang="sr-Latn-RS">
                <a:latin typeface="Calibri" panose="020F0502020204030204" pitchFamily="34" charset="0"/>
              </a:rPr>
              <a:pPr eaLnBrk="1" hangingPunct="1"/>
              <a:t>8</a:t>
            </a:fld>
            <a:endParaRPr lang="hr-HR" altLang="sr-Latn-R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11605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hr-HR" altLang="sr-Latn-RS" smtClean="0"/>
              <a:t>Radni list priložen uz ppt.</a:t>
            </a:r>
          </a:p>
        </p:txBody>
      </p:sp>
      <p:sp>
        <p:nvSpPr>
          <p:cNvPr id="25604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1A33FB84-BC80-4946-87E5-BB44CA5CEEEE}" type="slidenum">
              <a:rPr lang="hr-HR" altLang="sr-Latn-RS">
                <a:latin typeface="Calibri" panose="020F0502020204030204" pitchFamily="34" charset="0"/>
              </a:rPr>
              <a:pPr eaLnBrk="1" hangingPunct="1"/>
              <a:t>21</a:t>
            </a:fld>
            <a:endParaRPr lang="hr-HR" altLang="sr-Latn-R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93410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r-HR" smtClean="0"/>
              <a:t>Kliknite da biste uredili stil podnaslova matrice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F0353A-1033-4447-92B8-58FE6073F1BD}" type="datetimeFigureOut">
              <a:rPr lang="hr-HR" smtClean="0"/>
              <a:t>27.4.2021.</a:t>
            </a:fld>
            <a:endParaRPr lang="hr-HR" dirty="0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B9D03-D8CB-4232-BF26-61DC30D747F4}" type="slidenum">
              <a:rPr lang="hr-HR" smtClean="0"/>
              <a:t>‹#›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1737514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F0353A-1033-4447-92B8-58FE6073F1BD}" type="datetimeFigureOut">
              <a:rPr lang="hr-HR" smtClean="0"/>
              <a:t>27.4.2021.</a:t>
            </a:fld>
            <a:endParaRPr lang="hr-HR" dirty="0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B9D03-D8CB-4232-BF26-61DC30D747F4}" type="slidenum">
              <a:rPr lang="hr-HR" smtClean="0"/>
              <a:t>‹#›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7837769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F0353A-1033-4447-92B8-58FE6073F1BD}" type="datetimeFigureOut">
              <a:rPr lang="hr-HR" smtClean="0"/>
              <a:t>27.4.2021.</a:t>
            </a:fld>
            <a:endParaRPr lang="hr-HR" dirty="0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B9D03-D8CB-4232-BF26-61DC30D747F4}" type="slidenum">
              <a:rPr lang="hr-HR" smtClean="0"/>
              <a:t>‹#›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5782442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F0353A-1033-4447-92B8-58FE6073F1BD}" type="datetimeFigureOut">
              <a:rPr lang="hr-HR" smtClean="0"/>
              <a:t>27.4.2021.</a:t>
            </a:fld>
            <a:endParaRPr lang="hr-HR" dirty="0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B9D03-D8CB-4232-BF26-61DC30D747F4}" type="slidenum">
              <a:rPr lang="hr-HR" smtClean="0"/>
              <a:t>‹#›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5822736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F0353A-1033-4447-92B8-58FE6073F1BD}" type="datetimeFigureOut">
              <a:rPr lang="hr-HR" smtClean="0"/>
              <a:t>27.4.2021.</a:t>
            </a:fld>
            <a:endParaRPr lang="hr-HR" dirty="0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B9D03-D8CB-4232-BF26-61DC30D747F4}" type="slidenum">
              <a:rPr lang="hr-HR" smtClean="0"/>
              <a:t>‹#›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2336368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F0353A-1033-4447-92B8-58FE6073F1BD}" type="datetimeFigureOut">
              <a:rPr lang="hr-HR" smtClean="0"/>
              <a:t>27.4.2021.</a:t>
            </a:fld>
            <a:endParaRPr lang="hr-HR" dirty="0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B9D03-D8CB-4232-BF26-61DC30D747F4}" type="slidenum">
              <a:rPr lang="hr-HR" smtClean="0"/>
              <a:t>‹#›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8286815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5" name="Rezervirano mjesto teksta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6" name="Rezervirano mjesto sadržaja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7" name="Rezervirano mjesto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F0353A-1033-4447-92B8-58FE6073F1BD}" type="datetimeFigureOut">
              <a:rPr lang="hr-HR" smtClean="0"/>
              <a:t>27.4.2021.</a:t>
            </a:fld>
            <a:endParaRPr lang="hr-HR" dirty="0"/>
          </a:p>
        </p:txBody>
      </p:sp>
      <p:sp>
        <p:nvSpPr>
          <p:cNvPr id="8" name="Rezervirano mjesto podnožj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9" name="Rezervirano mjesto broja slajd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B9D03-D8CB-4232-BF26-61DC30D747F4}" type="slidenum">
              <a:rPr lang="hr-HR" smtClean="0"/>
              <a:t>‹#›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9125387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F0353A-1033-4447-92B8-58FE6073F1BD}" type="datetimeFigureOut">
              <a:rPr lang="hr-HR" smtClean="0"/>
              <a:t>27.4.2021.</a:t>
            </a:fld>
            <a:endParaRPr lang="hr-HR" dirty="0"/>
          </a:p>
        </p:txBody>
      </p:sp>
      <p:sp>
        <p:nvSpPr>
          <p:cNvPr id="4" name="Rezervirano mjesto podnožj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5" name="Rezervirano mjesto broja slajd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B9D03-D8CB-4232-BF26-61DC30D747F4}" type="slidenum">
              <a:rPr lang="hr-HR" smtClean="0"/>
              <a:t>‹#›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41492678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F0353A-1033-4447-92B8-58FE6073F1BD}" type="datetimeFigureOut">
              <a:rPr lang="hr-HR" smtClean="0"/>
              <a:t>27.4.2021.</a:t>
            </a:fld>
            <a:endParaRPr lang="hr-HR" dirty="0"/>
          </a:p>
        </p:txBody>
      </p:sp>
      <p:sp>
        <p:nvSpPr>
          <p:cNvPr id="3" name="Rezervirano mjesto podnožj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B9D03-D8CB-4232-BF26-61DC30D747F4}" type="slidenum">
              <a:rPr lang="hr-HR" smtClean="0"/>
              <a:t>‹#›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0061410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F0353A-1033-4447-92B8-58FE6073F1BD}" type="datetimeFigureOut">
              <a:rPr lang="hr-HR" smtClean="0"/>
              <a:t>27.4.2021.</a:t>
            </a:fld>
            <a:endParaRPr lang="hr-HR" dirty="0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B9D03-D8CB-4232-BF26-61DC30D747F4}" type="slidenum">
              <a:rPr lang="hr-HR" smtClean="0"/>
              <a:t>‹#›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6820207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slik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 dirty="0"/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F0353A-1033-4447-92B8-58FE6073F1BD}" type="datetimeFigureOut">
              <a:rPr lang="hr-HR" smtClean="0"/>
              <a:t>27.4.2021.</a:t>
            </a:fld>
            <a:endParaRPr lang="hr-HR" dirty="0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B9D03-D8CB-4232-BF26-61DC30D747F4}" type="slidenum">
              <a:rPr lang="hr-HR" smtClean="0"/>
              <a:t>‹#›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9042200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naslova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F0353A-1033-4447-92B8-58FE6073F1BD}" type="datetimeFigureOut">
              <a:rPr lang="hr-HR" smtClean="0"/>
              <a:t>27.4.2021.</a:t>
            </a:fld>
            <a:endParaRPr lang="hr-HR" dirty="0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 dirty="0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9B9D03-D8CB-4232-BF26-61DC30D747F4}" type="slidenum">
              <a:rPr lang="hr-HR" smtClean="0"/>
              <a:t>‹#›</a:t>
            </a:fld>
            <a:endParaRPr lang="hr-HR" dirty="0"/>
          </a:p>
        </p:txBody>
      </p:sp>
      <p:pic>
        <p:nvPicPr>
          <p:cNvPr id="7" name="Slika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149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65538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hr-HR" dirty="0" smtClean="0"/>
              <a:t>Zemlja je živi planet</a:t>
            </a:r>
          </a:p>
          <a:p>
            <a:r>
              <a:rPr lang="hr-HR" dirty="0" smtClean="0"/>
              <a:t>TROPSKE I SUPTROPSKE KLIME</a:t>
            </a:r>
            <a:endParaRPr lang="hr-HR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9910" y="2316163"/>
            <a:ext cx="9205758" cy="1292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695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578427" y="1162843"/>
            <a:ext cx="10515600" cy="1143939"/>
          </a:xfrm>
        </p:spPr>
        <p:txBody>
          <a:bodyPr>
            <a:normAutofit fontScale="90000"/>
          </a:bodyPr>
          <a:lstStyle/>
          <a:p>
            <a:r>
              <a:rPr lang="hr-HR" sz="4900" b="1" dirty="0" smtClean="0"/>
              <a:t>Savanska </a:t>
            </a:r>
            <a:r>
              <a:rPr lang="hr-HR" sz="4900" b="1" dirty="0"/>
              <a:t>klima</a:t>
            </a:r>
            <a:r>
              <a:rPr lang="hr-HR" dirty="0"/>
              <a:t/>
            </a:r>
            <a:br>
              <a:rPr lang="hr-HR" dirty="0"/>
            </a:br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297873" y="2382964"/>
            <a:ext cx="10515600" cy="4351338"/>
          </a:xfrm>
        </p:spPr>
        <p:txBody>
          <a:bodyPr/>
          <a:lstStyle/>
          <a:p>
            <a:r>
              <a:rPr lang="hr-HR" dirty="0" smtClean="0"/>
              <a:t>Udaljavanjem od ekvatora</a:t>
            </a:r>
            <a:endParaRPr lang="hr-HR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89050" y="1715339"/>
            <a:ext cx="4617130" cy="4437388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2294" y="3267702"/>
            <a:ext cx="2219136" cy="823031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601646" flipV="1">
            <a:off x="6243043" y="2654959"/>
            <a:ext cx="2019042" cy="815602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6343122" y="2755693"/>
            <a:ext cx="2707360" cy="1093651"/>
          </a:xfrm>
          <a:prstGeom prst="rect">
            <a:avLst/>
          </a:prstGeom>
        </p:spPr>
      </p:pic>
      <p:pic>
        <p:nvPicPr>
          <p:cNvPr id="8" name="Slika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52113" y="5957303"/>
            <a:ext cx="1883827" cy="774259"/>
          </a:xfrm>
          <a:prstGeom prst="rect">
            <a:avLst/>
          </a:prstGeom>
        </p:spPr>
      </p:pic>
      <p:pic>
        <p:nvPicPr>
          <p:cNvPr id="9" name="Slika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38213" y="5378468"/>
            <a:ext cx="1424507" cy="528970"/>
          </a:xfrm>
          <a:prstGeom prst="rect">
            <a:avLst/>
          </a:prstGeom>
        </p:spPr>
      </p:pic>
      <p:cxnSp>
        <p:nvCxnSpPr>
          <p:cNvPr id="10" name="Straight Arrow Connector 9"/>
          <p:cNvCxnSpPr/>
          <p:nvPr/>
        </p:nvCxnSpPr>
        <p:spPr>
          <a:xfrm flipH="1" flipV="1">
            <a:off x="9358549" y="3603852"/>
            <a:ext cx="2197727" cy="227808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Pravokutnik 12"/>
          <p:cNvSpPr/>
          <p:nvPr/>
        </p:nvSpPr>
        <p:spPr>
          <a:xfrm>
            <a:off x="419240" y="4279576"/>
            <a:ext cx="6096000" cy="1384995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2800" dirty="0">
                <a:latin typeface="Nunito"/>
              </a:rPr>
              <a:t>U</a:t>
            </a:r>
            <a:r>
              <a:rPr lang="hr-HR" sz="2800" i="0" dirty="0" smtClean="0">
                <a:effectLst/>
                <a:latin typeface="Nunito"/>
              </a:rPr>
              <a:t> Africi, Južnoj Americi, južnoj i jugoistočnoj Aziji i sjevernoj Australiji</a:t>
            </a:r>
            <a:endParaRPr lang="hr-HR" sz="2800" dirty="0"/>
          </a:p>
        </p:txBody>
      </p:sp>
    </p:spTree>
    <p:extLst>
      <p:ext uri="{BB962C8B-B14F-4D97-AF65-F5344CB8AC3E}">
        <p14:creationId xmlns:p14="http://schemas.microsoft.com/office/powerpoint/2010/main" val="2607083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349827" y="936624"/>
            <a:ext cx="10515600" cy="1325563"/>
          </a:xfrm>
        </p:spPr>
        <p:txBody>
          <a:bodyPr/>
          <a:lstStyle/>
          <a:p>
            <a:r>
              <a:rPr lang="hr-HR" b="1" dirty="0"/>
              <a:t> </a:t>
            </a:r>
            <a:r>
              <a:rPr lang="hr-HR" sz="2800" b="1" dirty="0"/>
              <a:t>Savane </a:t>
            </a:r>
            <a:r>
              <a:rPr lang="hr-HR" sz="2800" b="1" dirty="0" smtClean="0"/>
              <a:t>- </a:t>
            </a:r>
            <a:r>
              <a:rPr lang="hr-HR" sz="2800" dirty="0" smtClean="0"/>
              <a:t>bujni </a:t>
            </a:r>
            <a:r>
              <a:rPr lang="hr-HR" sz="2800" dirty="0"/>
              <a:t>travnjaci tropskog </a:t>
            </a:r>
            <a:r>
              <a:rPr lang="hr-HR" sz="2800" dirty="0" smtClean="0"/>
              <a:t>podneblja s osamljenim drvećem </a:t>
            </a:r>
            <a:br>
              <a:rPr lang="hr-HR" sz="2800" dirty="0" smtClean="0"/>
            </a:br>
            <a:r>
              <a:rPr lang="hr-HR" sz="2800" dirty="0" smtClean="0"/>
              <a:t>( </a:t>
            </a:r>
            <a:r>
              <a:rPr lang="hr-HR" sz="2800" dirty="0" err="1" smtClean="0"/>
              <a:t>baobab</a:t>
            </a:r>
            <a:r>
              <a:rPr lang="hr-HR" sz="2800" dirty="0" smtClean="0"/>
              <a:t>)</a:t>
            </a:r>
            <a:endParaRPr lang="hr-HR" sz="2800" dirty="0"/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09009" y="1815379"/>
            <a:ext cx="6553200" cy="491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3746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58736" y="1191440"/>
            <a:ext cx="6982691" cy="5223053"/>
          </a:xfrm>
          <a:prstGeom prst="rect">
            <a:avLst/>
          </a:prstGeom>
        </p:spPr>
      </p:pic>
      <p:sp>
        <p:nvSpPr>
          <p:cNvPr id="5" name="Pravokutnik 4"/>
          <p:cNvSpPr/>
          <p:nvPr/>
        </p:nvSpPr>
        <p:spPr>
          <a:xfrm>
            <a:off x="608454" y="6229827"/>
            <a:ext cx="19800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b="1" i="0" dirty="0" smtClean="0">
                <a:solidFill>
                  <a:srgbClr val="383838"/>
                </a:solidFill>
                <a:effectLst/>
                <a:latin typeface="Nunito"/>
              </a:rPr>
              <a:t>Životinje savana</a:t>
            </a:r>
            <a:endParaRPr lang="hr-HR" b="1" i="0" dirty="0">
              <a:solidFill>
                <a:srgbClr val="383838"/>
              </a:solidFill>
              <a:effectLst/>
              <a:latin typeface="Nunito"/>
            </a:endParaRPr>
          </a:p>
        </p:txBody>
      </p:sp>
      <p:sp>
        <p:nvSpPr>
          <p:cNvPr id="3" name="Naslov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109604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838200" y="2195786"/>
            <a:ext cx="10515600" cy="4351338"/>
          </a:xfrm>
        </p:spPr>
        <p:txBody>
          <a:bodyPr/>
          <a:lstStyle/>
          <a:p>
            <a:r>
              <a:rPr lang="hr-HR" sz="3200" dirty="0" smtClean="0"/>
              <a:t>Suhe klime ( B ):</a:t>
            </a:r>
          </a:p>
          <a:p>
            <a:endParaRPr lang="hr-HR" sz="3200" dirty="0"/>
          </a:p>
          <a:p>
            <a:pPr marL="0" indent="0">
              <a:buNone/>
            </a:pPr>
            <a:r>
              <a:rPr lang="hr-HR" sz="3200" dirty="0" smtClean="0"/>
              <a:t>   1. Pustinjska</a:t>
            </a:r>
          </a:p>
          <a:p>
            <a:pPr marL="0" indent="0">
              <a:buNone/>
            </a:pPr>
            <a:r>
              <a:rPr lang="hr-HR" sz="3200" dirty="0"/>
              <a:t> </a:t>
            </a:r>
            <a:r>
              <a:rPr lang="hr-HR" sz="3200" dirty="0" smtClean="0"/>
              <a:t>  2. </a:t>
            </a:r>
            <a:r>
              <a:rPr lang="hr-HR" sz="3200" dirty="0"/>
              <a:t>Stepska</a:t>
            </a:r>
          </a:p>
          <a:p>
            <a:pPr marL="0" indent="0">
              <a:buNone/>
            </a:pPr>
            <a:endParaRPr lang="hr-HR" sz="3200" dirty="0" smtClean="0"/>
          </a:p>
          <a:p>
            <a:endParaRPr lang="hr-HR" dirty="0"/>
          </a:p>
        </p:txBody>
      </p:sp>
      <p:sp>
        <p:nvSpPr>
          <p:cNvPr id="4" name="Naslov 1"/>
          <p:cNvSpPr>
            <a:spLocks noGrp="1"/>
          </p:cNvSpPr>
          <p:nvPr>
            <p:ph type="title"/>
          </p:nvPr>
        </p:nvSpPr>
        <p:spPr>
          <a:xfrm>
            <a:off x="838200" y="870223"/>
            <a:ext cx="10515600" cy="1325563"/>
          </a:xfrm>
        </p:spPr>
        <p:txBody>
          <a:bodyPr/>
          <a:lstStyle/>
          <a:p>
            <a:r>
              <a:rPr lang="hr-HR" b="1" dirty="0" smtClean="0"/>
              <a:t>SUHE KLIME </a:t>
            </a:r>
            <a:endParaRPr lang="hr-HR" b="1" dirty="0"/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71406" y="1440949"/>
            <a:ext cx="7745433" cy="5106175"/>
          </a:xfrm>
          <a:prstGeom prst="rect">
            <a:avLst/>
          </a:prstGeom>
        </p:spPr>
      </p:pic>
      <p:sp>
        <p:nvSpPr>
          <p:cNvPr id="6" name="Rectangle 15"/>
          <p:cNvSpPr/>
          <p:nvPr/>
        </p:nvSpPr>
        <p:spPr>
          <a:xfrm>
            <a:off x="838200" y="5072024"/>
            <a:ext cx="3286125" cy="642937"/>
          </a:xfrm>
          <a:prstGeom prst="rect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hr-HR" dirty="0" smtClean="0"/>
              <a:t>Suhe klime </a:t>
            </a:r>
            <a:r>
              <a:rPr lang="hr-HR" dirty="0"/>
              <a:t>– </a:t>
            </a:r>
            <a:r>
              <a:rPr lang="hr-HR" dirty="0" smtClean="0"/>
              <a:t>uz obratnice</a:t>
            </a:r>
            <a:endParaRPr lang="hr-HR" dirty="0"/>
          </a:p>
        </p:txBody>
      </p:sp>
      <p:cxnSp>
        <p:nvCxnSpPr>
          <p:cNvPr id="7" name="Straight Connector 7"/>
          <p:cNvCxnSpPr/>
          <p:nvPr/>
        </p:nvCxnSpPr>
        <p:spPr>
          <a:xfrm flipV="1">
            <a:off x="4171406" y="3866284"/>
            <a:ext cx="7611291" cy="70060"/>
          </a:xfrm>
          <a:prstGeom prst="line">
            <a:avLst/>
          </a:prstGeom>
          <a:ln w="571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7"/>
          <p:cNvCxnSpPr/>
          <p:nvPr/>
        </p:nvCxnSpPr>
        <p:spPr>
          <a:xfrm>
            <a:off x="4252813" y="5049839"/>
            <a:ext cx="7664026" cy="1132"/>
          </a:xfrm>
          <a:prstGeom prst="line">
            <a:avLst/>
          </a:prstGeom>
          <a:ln w="571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20530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751114" y="1162843"/>
            <a:ext cx="10515600" cy="1325563"/>
          </a:xfrm>
        </p:spPr>
        <p:txBody>
          <a:bodyPr/>
          <a:lstStyle/>
          <a:p>
            <a:r>
              <a:rPr lang="hr-HR" dirty="0" smtClean="0"/>
              <a:t>Pustinjska klima</a:t>
            </a:r>
            <a:r>
              <a:rPr lang="hr-HR" dirty="0"/>
              <a:t/>
            </a:r>
            <a:br>
              <a:rPr lang="hr-HR" dirty="0"/>
            </a:br>
            <a:endParaRPr lang="hr-HR" dirty="0"/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674676" y="1921418"/>
            <a:ext cx="4718982" cy="4601302"/>
          </a:xfrm>
          <a:prstGeom prst="rect">
            <a:avLst/>
          </a:prstGeom>
        </p:spPr>
      </p:pic>
      <p:sp>
        <p:nvSpPr>
          <p:cNvPr id="7" name="Pravokutnik 6"/>
          <p:cNvSpPr/>
          <p:nvPr/>
        </p:nvSpPr>
        <p:spPr>
          <a:xfrm>
            <a:off x="10145484" y="5138057"/>
            <a:ext cx="1904151" cy="953588"/>
          </a:xfrm>
          <a:prstGeom prst="rect">
            <a:avLst/>
          </a:prstGeom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>
                <a:ln w="0"/>
                <a:solidFill>
                  <a:schemeClr val="bg1"/>
                </a:solidFill>
              </a:rPr>
              <a:t>N</a:t>
            </a:r>
            <a:r>
              <a:rPr lang="hr-HR" dirty="0" smtClean="0">
                <a:ln w="0"/>
                <a:solidFill>
                  <a:schemeClr val="bg1"/>
                </a:solidFill>
              </a:rPr>
              <a:t>edostatak vode </a:t>
            </a:r>
            <a:r>
              <a:rPr lang="hr-HR" dirty="0" err="1" smtClean="0">
                <a:ln w="0"/>
                <a:solidFill>
                  <a:schemeClr val="bg1"/>
                </a:solidFill>
              </a:rPr>
              <a:t>tjekom</a:t>
            </a:r>
            <a:r>
              <a:rPr lang="hr-HR" dirty="0" smtClean="0">
                <a:ln w="0"/>
                <a:solidFill>
                  <a:schemeClr val="bg1"/>
                </a:solidFill>
              </a:rPr>
              <a:t> čitave godine</a:t>
            </a:r>
            <a:endParaRPr lang="hr-HR" dirty="0">
              <a:ln w="0"/>
              <a:solidFill>
                <a:schemeClr val="bg1"/>
              </a:solidFill>
            </a:endParaRPr>
          </a:p>
        </p:txBody>
      </p:sp>
      <p:pic>
        <p:nvPicPr>
          <p:cNvPr id="8" name="Slika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9498442">
            <a:off x="8532701" y="5257872"/>
            <a:ext cx="1515290" cy="562681"/>
          </a:xfrm>
          <a:prstGeom prst="rect">
            <a:avLst/>
          </a:prstGeom>
        </p:spPr>
      </p:pic>
      <p:sp>
        <p:nvSpPr>
          <p:cNvPr id="10" name="Pravokutnik 9"/>
          <p:cNvSpPr/>
          <p:nvPr/>
        </p:nvSpPr>
        <p:spPr>
          <a:xfrm>
            <a:off x="9705254" y="1333590"/>
            <a:ext cx="2220685" cy="984068"/>
          </a:xfrm>
          <a:prstGeom prst="rect">
            <a:avLst/>
          </a:prstGeom>
          <a:solidFill>
            <a:srgbClr val="FF5050"/>
          </a:solidFill>
          <a:ln>
            <a:solidFill>
              <a:srgbClr val="C00000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chemeClr val="tx1"/>
                </a:solidFill>
                <a:latin typeface="Nunito"/>
              </a:rPr>
              <a:t>Temperature </a:t>
            </a:r>
            <a:r>
              <a:rPr lang="it-IT" dirty="0" err="1">
                <a:solidFill>
                  <a:schemeClr val="tx1"/>
                </a:solidFill>
                <a:latin typeface="Nunito"/>
              </a:rPr>
              <a:t>uz</a:t>
            </a:r>
            <a:r>
              <a:rPr lang="it-IT" dirty="0">
                <a:solidFill>
                  <a:schemeClr val="tx1"/>
                </a:solidFill>
                <a:latin typeface="Nunito"/>
              </a:rPr>
              <a:t> </a:t>
            </a:r>
            <a:r>
              <a:rPr lang="it-IT" dirty="0" err="1">
                <a:solidFill>
                  <a:schemeClr val="tx1"/>
                </a:solidFill>
                <a:latin typeface="Nunito"/>
              </a:rPr>
              <a:t>obratnice</a:t>
            </a:r>
            <a:r>
              <a:rPr lang="it-IT" dirty="0">
                <a:solidFill>
                  <a:schemeClr val="tx1"/>
                </a:solidFill>
                <a:latin typeface="Nunito"/>
              </a:rPr>
              <a:t> su </a:t>
            </a:r>
            <a:r>
              <a:rPr lang="it-IT" dirty="0" err="1">
                <a:solidFill>
                  <a:schemeClr val="tx1"/>
                </a:solidFill>
                <a:latin typeface="Nunito"/>
              </a:rPr>
              <a:t>visoke</a:t>
            </a:r>
            <a:r>
              <a:rPr lang="it-IT" dirty="0">
                <a:solidFill>
                  <a:schemeClr val="tx1"/>
                </a:solidFill>
                <a:latin typeface="Nunito"/>
              </a:rPr>
              <a:t>, </a:t>
            </a:r>
            <a:r>
              <a:rPr lang="it-IT" dirty="0" err="1">
                <a:solidFill>
                  <a:schemeClr val="tx1"/>
                </a:solidFill>
                <a:latin typeface="Nunito"/>
              </a:rPr>
              <a:t>posebno</a:t>
            </a:r>
            <a:r>
              <a:rPr lang="it-IT" dirty="0">
                <a:solidFill>
                  <a:schemeClr val="tx1"/>
                </a:solidFill>
                <a:latin typeface="Nunito"/>
              </a:rPr>
              <a:t> </a:t>
            </a:r>
            <a:r>
              <a:rPr lang="it-IT" dirty="0" err="1">
                <a:solidFill>
                  <a:schemeClr val="tx1"/>
                </a:solidFill>
                <a:latin typeface="Nunito"/>
              </a:rPr>
              <a:t>ljeti</a:t>
            </a:r>
            <a:endParaRPr lang="hr-HR" dirty="0">
              <a:solidFill>
                <a:schemeClr val="tx1"/>
              </a:solidFill>
            </a:endParaRPr>
          </a:p>
        </p:txBody>
      </p:sp>
      <p:pic>
        <p:nvPicPr>
          <p:cNvPr id="12" name="Slika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587017" flipV="1">
            <a:off x="8054348" y="2247109"/>
            <a:ext cx="1747913" cy="706078"/>
          </a:xfrm>
          <a:prstGeom prst="rect">
            <a:avLst/>
          </a:prstGeom>
        </p:spPr>
      </p:pic>
      <p:sp>
        <p:nvSpPr>
          <p:cNvPr id="13" name="Pravokutnik 12"/>
          <p:cNvSpPr/>
          <p:nvPr/>
        </p:nvSpPr>
        <p:spPr>
          <a:xfrm>
            <a:off x="282189" y="2488406"/>
            <a:ext cx="6096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hr-HR" sz="1600" dirty="0" smtClean="0">
                <a:latin typeface="Nunito"/>
              </a:rPr>
              <a:t>VRUĆE PUSTINJE:</a:t>
            </a:r>
          </a:p>
          <a:p>
            <a:endParaRPr lang="hr-HR" sz="1600" dirty="0" smtClean="0">
              <a:latin typeface="Nunito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1600" dirty="0" smtClean="0">
                <a:latin typeface="Nunito"/>
              </a:rPr>
              <a:t>U sjevernoj </a:t>
            </a:r>
            <a:r>
              <a:rPr lang="hr-HR" sz="1600" dirty="0">
                <a:latin typeface="Nunito"/>
              </a:rPr>
              <a:t>Africi (Sahara</a:t>
            </a:r>
            <a:r>
              <a:rPr lang="hr-HR" sz="1600" dirty="0" smtClean="0">
                <a:latin typeface="Nunito"/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1600" dirty="0" smtClean="0">
                <a:latin typeface="Nunito"/>
              </a:rPr>
              <a:t> jugozapadnoj </a:t>
            </a:r>
            <a:r>
              <a:rPr lang="hr-HR" sz="1600" dirty="0">
                <a:latin typeface="Nunito"/>
              </a:rPr>
              <a:t>Aziji (Arapska pustinja</a:t>
            </a:r>
            <a:r>
              <a:rPr lang="hr-HR" sz="1600" dirty="0" smtClean="0">
                <a:latin typeface="Nunito"/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1600" dirty="0" smtClean="0">
                <a:latin typeface="Nunito"/>
              </a:rPr>
              <a:t>Australiji </a:t>
            </a:r>
            <a:r>
              <a:rPr lang="hr-HR" sz="1600" dirty="0">
                <a:latin typeface="Nunito"/>
              </a:rPr>
              <a:t>(Velika pješčana, Gibsonova i Velika Viktorijina </a:t>
            </a:r>
            <a:r>
              <a:rPr lang="hr-HR" sz="1600" dirty="0" smtClean="0">
                <a:latin typeface="Nunito"/>
              </a:rPr>
              <a:t>pustinja)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1600" dirty="0" smtClean="0">
                <a:latin typeface="Nunito"/>
              </a:rPr>
              <a:t>jugu </a:t>
            </a:r>
            <a:r>
              <a:rPr lang="hr-HR" sz="1600" dirty="0">
                <a:latin typeface="Nunito"/>
              </a:rPr>
              <a:t>Afrike (Namib</a:t>
            </a:r>
            <a:r>
              <a:rPr lang="hr-HR" sz="1600" dirty="0" smtClean="0">
                <a:latin typeface="Nunito"/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1600" dirty="0" smtClean="0">
                <a:latin typeface="Nunito"/>
              </a:rPr>
              <a:t>Sjevernoj </a:t>
            </a:r>
            <a:r>
              <a:rPr lang="hr-HR" sz="1600" dirty="0">
                <a:latin typeface="Nunito"/>
              </a:rPr>
              <a:t>Americi (</a:t>
            </a:r>
            <a:r>
              <a:rPr lang="hr-HR" sz="1600" dirty="0" err="1" smtClean="0">
                <a:latin typeface="Nunito"/>
              </a:rPr>
              <a:t>Sonora</a:t>
            </a:r>
            <a:r>
              <a:rPr lang="hr-HR" sz="1600" dirty="0" smtClean="0">
                <a:latin typeface="Nunito"/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1600" dirty="0" smtClean="0">
                <a:latin typeface="Nunito"/>
              </a:rPr>
              <a:t>Južnoj </a:t>
            </a:r>
            <a:r>
              <a:rPr lang="hr-HR" sz="1600" dirty="0">
                <a:latin typeface="Nunito"/>
              </a:rPr>
              <a:t>Americi (Atacama</a:t>
            </a:r>
            <a:r>
              <a:rPr lang="hr-HR" sz="1600" dirty="0" smtClean="0">
                <a:latin typeface="Nunito"/>
              </a:rPr>
              <a:t>)</a:t>
            </a:r>
            <a:endParaRPr lang="hr-HR" sz="1600" dirty="0"/>
          </a:p>
        </p:txBody>
      </p:sp>
      <p:sp>
        <p:nvSpPr>
          <p:cNvPr id="14" name="Pravokutnik 13"/>
          <p:cNvSpPr/>
          <p:nvPr/>
        </p:nvSpPr>
        <p:spPr>
          <a:xfrm>
            <a:off x="469219" y="1825624"/>
            <a:ext cx="250921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b="1" dirty="0" smtClean="0">
                <a:solidFill>
                  <a:srgbClr val="383838"/>
                </a:solidFill>
                <a:latin typeface="Nunito"/>
              </a:rPr>
              <a:t>PUSTINJE:1. </a:t>
            </a:r>
            <a:r>
              <a:rPr lang="hr-HR" b="1" dirty="0">
                <a:solidFill>
                  <a:srgbClr val="383838"/>
                </a:solidFill>
                <a:latin typeface="Nunito"/>
              </a:rPr>
              <a:t>Vruće</a:t>
            </a:r>
          </a:p>
          <a:p>
            <a:r>
              <a:rPr lang="hr-HR" b="1" i="0" dirty="0" smtClean="0">
                <a:solidFill>
                  <a:srgbClr val="383838"/>
                </a:solidFill>
                <a:effectLst/>
                <a:latin typeface="Nunito"/>
              </a:rPr>
              <a:t>                   2. </a:t>
            </a:r>
            <a:r>
              <a:rPr lang="hr-HR" b="1" dirty="0" smtClean="0">
                <a:solidFill>
                  <a:srgbClr val="383838"/>
                </a:solidFill>
                <a:latin typeface="Nunito"/>
              </a:rPr>
              <a:t>Hladne</a:t>
            </a:r>
          </a:p>
          <a:p>
            <a:pPr marL="342900" indent="-342900">
              <a:buAutoNum type="arabicPeriod"/>
            </a:pPr>
            <a:endParaRPr lang="hr-HR" b="1" i="0" dirty="0">
              <a:solidFill>
                <a:srgbClr val="383838"/>
              </a:solidFill>
              <a:effectLst/>
              <a:latin typeface="Nunito"/>
            </a:endParaRPr>
          </a:p>
        </p:txBody>
      </p:sp>
      <p:sp>
        <p:nvSpPr>
          <p:cNvPr id="15" name="Pravokutnik 14"/>
          <p:cNvSpPr/>
          <p:nvPr/>
        </p:nvSpPr>
        <p:spPr>
          <a:xfrm>
            <a:off x="282189" y="4937483"/>
            <a:ext cx="6096000" cy="141577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hr-HR" sz="1600" dirty="0" smtClean="0">
                <a:latin typeface="Nunito"/>
              </a:rPr>
              <a:t>HLADNE PUSTINJE:</a:t>
            </a:r>
          </a:p>
          <a:p>
            <a:endParaRPr lang="hr-HR" sz="1600" dirty="0" smtClean="0">
              <a:latin typeface="Nunito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dirty="0"/>
              <a:t> </a:t>
            </a:r>
            <a:r>
              <a:rPr lang="hr-HR" dirty="0" smtClean="0"/>
              <a:t>U Aziji (</a:t>
            </a:r>
            <a:r>
              <a:rPr lang="hr-HR" dirty="0" err="1" smtClean="0"/>
              <a:t>Kizilkum</a:t>
            </a:r>
            <a:r>
              <a:rPr lang="hr-HR" dirty="0" smtClean="0"/>
              <a:t> </a:t>
            </a:r>
            <a:r>
              <a:rPr lang="hr-HR" dirty="0"/>
              <a:t>i </a:t>
            </a:r>
            <a:r>
              <a:rPr lang="hr-HR" dirty="0" err="1"/>
              <a:t>Karakum</a:t>
            </a:r>
            <a:r>
              <a:rPr lang="hr-HR" dirty="0"/>
              <a:t>, Takla </a:t>
            </a:r>
            <a:r>
              <a:rPr lang="hr-HR" dirty="0" err="1"/>
              <a:t>Makan</a:t>
            </a:r>
            <a:r>
              <a:rPr lang="hr-HR" dirty="0"/>
              <a:t> i Gobi</a:t>
            </a:r>
            <a:r>
              <a:rPr lang="hr-HR" dirty="0" smtClean="0"/>
              <a:t>),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dirty="0" smtClean="0"/>
              <a:t>pustinja</a:t>
            </a:r>
            <a:r>
              <a:rPr lang="hr-HR" dirty="0"/>
              <a:t> Velike zavale u Sjevernoj Americi </a:t>
            </a:r>
            <a:endParaRPr lang="hr-HR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dirty="0" smtClean="0"/>
              <a:t>Patagonija </a:t>
            </a:r>
            <a:r>
              <a:rPr lang="hr-HR" dirty="0"/>
              <a:t>u Južnoj </a:t>
            </a:r>
            <a:r>
              <a:rPr lang="hr-HR" dirty="0" smtClean="0"/>
              <a:t>Americi</a:t>
            </a:r>
            <a:endParaRPr lang="hr-HR" sz="1600" dirty="0" smtClean="0">
              <a:latin typeface="Nunito"/>
            </a:endParaRPr>
          </a:p>
        </p:txBody>
      </p:sp>
    </p:spTree>
    <p:extLst>
      <p:ext uri="{BB962C8B-B14F-4D97-AF65-F5344CB8AC3E}">
        <p14:creationId xmlns:p14="http://schemas.microsoft.com/office/powerpoint/2010/main" val="1167345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  <p:bldP spid="13" grpId="0"/>
      <p:bldP spid="1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5691" y="1420886"/>
            <a:ext cx="9640389" cy="5029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9743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246529" y="780857"/>
            <a:ext cx="10515600" cy="1325563"/>
          </a:xfrm>
        </p:spPr>
        <p:txBody>
          <a:bodyPr/>
          <a:lstStyle/>
          <a:p>
            <a:r>
              <a:rPr lang="hr-HR" b="1" dirty="0" smtClean="0"/>
              <a:t>Biljni i životinjski svijet</a:t>
            </a:r>
            <a:endParaRPr lang="hr-HR" b="1" dirty="0"/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78837" y="1757924"/>
            <a:ext cx="7723524" cy="4805748"/>
          </a:xfrm>
          <a:prstGeom prst="rect">
            <a:avLst/>
          </a:prstGeom>
        </p:spPr>
      </p:pic>
      <p:sp>
        <p:nvSpPr>
          <p:cNvPr id="5" name="Pravokutnik 4"/>
          <p:cNvSpPr/>
          <p:nvPr/>
        </p:nvSpPr>
        <p:spPr>
          <a:xfrm>
            <a:off x="1037138" y="5910512"/>
            <a:ext cx="335198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b="1" dirty="0">
                <a:solidFill>
                  <a:srgbClr val="383838"/>
                </a:solidFill>
                <a:latin typeface="Nunito"/>
              </a:rPr>
              <a:t>Oaza </a:t>
            </a:r>
            <a:r>
              <a:rPr lang="hr-HR" dirty="0">
                <a:solidFill>
                  <a:srgbClr val="383838"/>
                </a:solidFill>
                <a:latin typeface="Nunito"/>
              </a:rPr>
              <a:t>u pustinji Sahara</a:t>
            </a:r>
            <a:endParaRPr lang="hr-HR" i="0" dirty="0">
              <a:solidFill>
                <a:srgbClr val="383838"/>
              </a:solidFill>
              <a:effectLst/>
              <a:latin typeface="Nunito"/>
            </a:endParaRPr>
          </a:p>
        </p:txBody>
      </p:sp>
      <p:sp>
        <p:nvSpPr>
          <p:cNvPr id="7" name="Rounded Rectangle 7"/>
          <p:cNvSpPr/>
          <p:nvPr/>
        </p:nvSpPr>
        <p:spPr>
          <a:xfrm>
            <a:off x="712879" y="2558059"/>
            <a:ext cx="2000250" cy="2857500"/>
          </a:xfrm>
          <a:prstGeom prst="roundRect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r-HR" b="1" dirty="0">
                <a:solidFill>
                  <a:schemeClr val="tx1"/>
                </a:solidFill>
              </a:rPr>
              <a:t>Prilagodba biljnog i životinjskog svijeta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r-HR" b="1" dirty="0">
                <a:solidFill>
                  <a:schemeClr val="tx1"/>
                </a:solidFill>
              </a:rPr>
              <a:t>Kukci, štipavci, manji sisavci </a:t>
            </a:r>
            <a:r>
              <a:rPr lang="hr-HR" b="1" dirty="0">
                <a:solidFill>
                  <a:schemeClr val="tx1"/>
                </a:solidFill>
                <a:sym typeface="Wingdings" pitchFamily="2" charset="2"/>
              </a:rPr>
              <a:t> izlaze noću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r-HR" b="1" dirty="0">
                <a:solidFill>
                  <a:schemeClr val="tx1"/>
                </a:solidFill>
                <a:sym typeface="Wingdings" pitchFamily="2" charset="2"/>
              </a:rPr>
              <a:t>Deve – čuvaju vodu u masnim naslagama</a:t>
            </a:r>
            <a:endParaRPr lang="hr-HR" b="1" dirty="0">
              <a:solidFill>
                <a:schemeClr val="tx1"/>
              </a:solidFill>
            </a:endParaRPr>
          </a:p>
        </p:txBody>
      </p:sp>
      <p:pic>
        <p:nvPicPr>
          <p:cNvPr id="8" name="Slika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9318" y="1685365"/>
            <a:ext cx="7843043" cy="5069531"/>
          </a:xfrm>
          <a:prstGeom prst="rect">
            <a:avLst/>
          </a:prstGeom>
        </p:spPr>
      </p:pic>
      <p:pic>
        <p:nvPicPr>
          <p:cNvPr id="9" name="Content Placeholder 9" descr="rad8F389.jpg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97863" y="1757924"/>
            <a:ext cx="8194137" cy="4996972"/>
          </a:xfrm>
          <a:prstGeom prst="rect">
            <a:avLst/>
          </a:prstGeom>
        </p:spPr>
      </p:pic>
      <p:pic>
        <p:nvPicPr>
          <p:cNvPr id="10" name="Slika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14165" y="2773993"/>
            <a:ext cx="8799126" cy="2651549"/>
          </a:xfrm>
          <a:prstGeom prst="rect">
            <a:avLst/>
          </a:prstGeom>
        </p:spPr>
      </p:pic>
      <p:pic>
        <p:nvPicPr>
          <p:cNvPr id="11" name="Slika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58508" y="1757924"/>
            <a:ext cx="8072846" cy="5383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8292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8200" y="852805"/>
            <a:ext cx="10515600" cy="1325563"/>
          </a:xfrm>
        </p:spPr>
        <p:txBody>
          <a:bodyPr/>
          <a:lstStyle/>
          <a:p>
            <a:r>
              <a:rPr lang="hr-HR" b="1" dirty="0" smtClean="0"/>
              <a:t>Stepska klima</a:t>
            </a:r>
            <a:endParaRPr lang="hr-HR" b="1" dirty="0"/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924539" y="2178368"/>
            <a:ext cx="3933825" cy="3857625"/>
          </a:xfrm>
          <a:prstGeom prst="rect">
            <a:avLst/>
          </a:prstGeom>
        </p:spPr>
      </p:pic>
      <p:sp>
        <p:nvSpPr>
          <p:cNvPr id="5" name="Rectangle 5"/>
          <p:cNvSpPr/>
          <p:nvPr/>
        </p:nvSpPr>
        <p:spPr>
          <a:xfrm>
            <a:off x="4024312" y="1933430"/>
            <a:ext cx="2071688" cy="785813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r-HR" dirty="0" smtClean="0">
                <a:solidFill>
                  <a:schemeClr val="tx1"/>
                </a:solidFill>
              </a:rPr>
              <a:t>Velike razlike u temperaturi</a:t>
            </a:r>
            <a:endParaRPr lang="hr-HR" dirty="0">
              <a:solidFill>
                <a:schemeClr val="tx1"/>
              </a:solidFill>
            </a:endParaRPr>
          </a:p>
        </p:txBody>
      </p:sp>
      <p:pic>
        <p:nvPicPr>
          <p:cNvPr id="6" name="Slika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3314851">
            <a:off x="6157556" y="2019034"/>
            <a:ext cx="2631679" cy="1651249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204940" flipV="1">
            <a:off x="5374501" y="3639733"/>
            <a:ext cx="3100076" cy="1252291"/>
          </a:xfrm>
          <a:prstGeom prst="rect">
            <a:avLst/>
          </a:prstGeom>
        </p:spPr>
      </p:pic>
      <p:sp>
        <p:nvSpPr>
          <p:cNvPr id="13" name="Pravokutnik 12"/>
          <p:cNvSpPr/>
          <p:nvPr/>
        </p:nvSpPr>
        <p:spPr>
          <a:xfrm>
            <a:off x="10154007" y="5686697"/>
            <a:ext cx="1904151" cy="953588"/>
          </a:xfrm>
          <a:prstGeom prst="rect">
            <a:avLst/>
          </a:prstGeom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 smtClean="0">
                <a:ln w="0"/>
                <a:solidFill>
                  <a:schemeClr val="bg1"/>
                </a:solidFill>
              </a:rPr>
              <a:t>Uglavnom mala količina padalina</a:t>
            </a:r>
            <a:endParaRPr lang="hr-HR" dirty="0">
              <a:ln w="0"/>
              <a:solidFill>
                <a:schemeClr val="bg1"/>
              </a:solidFill>
            </a:endParaRPr>
          </a:p>
        </p:txBody>
      </p:sp>
      <p:pic>
        <p:nvPicPr>
          <p:cNvPr id="14" name="Slika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668259">
            <a:off x="9858169" y="4950938"/>
            <a:ext cx="1515290" cy="562681"/>
          </a:xfrm>
          <a:prstGeom prst="rect">
            <a:avLst/>
          </a:prstGeom>
        </p:spPr>
      </p:pic>
      <p:sp>
        <p:nvSpPr>
          <p:cNvPr id="16" name="Pravokutnik 15"/>
          <p:cNvSpPr/>
          <p:nvPr/>
        </p:nvSpPr>
        <p:spPr>
          <a:xfrm>
            <a:off x="273367" y="4486718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hr-HR" dirty="0">
                <a:latin typeface="Nunito"/>
              </a:rPr>
              <a:t>Najveće stepske površine nalaze se u središnjoj Aziji</a:t>
            </a:r>
            <a:r>
              <a:rPr lang="hr-HR" dirty="0" smtClean="0">
                <a:latin typeface="Nunito"/>
              </a:rPr>
              <a:t>,</a:t>
            </a:r>
          </a:p>
          <a:p>
            <a:r>
              <a:rPr lang="hr-HR" dirty="0">
                <a:latin typeface="Nunito"/>
              </a:rPr>
              <a:t> ali ima ih na svim kontinentima (osim </a:t>
            </a:r>
            <a:r>
              <a:rPr lang="hr-HR" dirty="0" err="1">
                <a:latin typeface="Nunito"/>
              </a:rPr>
              <a:t>Antarktike</a:t>
            </a:r>
            <a:r>
              <a:rPr lang="hr-HR" dirty="0" smtClean="0">
                <a:latin typeface="Nunito"/>
              </a:rPr>
              <a:t>)</a:t>
            </a:r>
            <a:r>
              <a:rPr lang="hr-HR" dirty="0">
                <a:latin typeface="Nunito"/>
              </a:rPr>
              <a:t> </a:t>
            </a:r>
            <a:endParaRPr lang="hr-HR" dirty="0"/>
          </a:p>
        </p:txBody>
      </p:sp>
      <p:sp>
        <p:nvSpPr>
          <p:cNvPr id="19" name="Pravokutnik 18"/>
          <p:cNvSpPr/>
          <p:nvPr/>
        </p:nvSpPr>
        <p:spPr>
          <a:xfrm>
            <a:off x="404085" y="3036605"/>
            <a:ext cx="524374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dirty="0">
                <a:solidFill>
                  <a:srgbClr val="262626"/>
                </a:solidFill>
                <a:latin typeface="Nunito"/>
              </a:rPr>
              <a:t>U umjerenim širinama </a:t>
            </a:r>
            <a:r>
              <a:rPr lang="hr-HR" dirty="0" smtClean="0">
                <a:solidFill>
                  <a:srgbClr val="262626"/>
                </a:solidFill>
                <a:latin typeface="Nunito"/>
              </a:rPr>
              <a:t>uglavnom se nastavljaju</a:t>
            </a:r>
          </a:p>
          <a:p>
            <a:r>
              <a:rPr lang="hr-HR" dirty="0">
                <a:solidFill>
                  <a:srgbClr val="262626"/>
                </a:solidFill>
                <a:latin typeface="Nunito"/>
              </a:rPr>
              <a:t> </a:t>
            </a:r>
            <a:r>
              <a:rPr lang="hr-HR" dirty="0" smtClean="0">
                <a:solidFill>
                  <a:srgbClr val="262626"/>
                </a:solidFill>
                <a:latin typeface="Nunito"/>
              </a:rPr>
              <a:t>   na </a:t>
            </a:r>
            <a:r>
              <a:rPr lang="hr-HR" dirty="0">
                <a:solidFill>
                  <a:srgbClr val="262626"/>
                </a:solidFill>
                <a:latin typeface="Nunito"/>
              </a:rPr>
              <a:t>pustinje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146173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avokutnik 3"/>
          <p:cNvSpPr/>
          <p:nvPr/>
        </p:nvSpPr>
        <p:spPr>
          <a:xfrm>
            <a:off x="184397" y="2013663"/>
            <a:ext cx="3945311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2800" b="1" dirty="0" smtClean="0">
                <a:latin typeface="Nunito"/>
              </a:rPr>
              <a:t>Stepe-</a:t>
            </a:r>
            <a:r>
              <a:rPr lang="pl-PL" sz="2800" dirty="0" smtClean="0">
                <a:latin typeface="Nunito"/>
              </a:rPr>
              <a:t> biljne</a:t>
            </a:r>
            <a:r>
              <a:rPr lang="pl-PL" sz="2800" dirty="0">
                <a:latin typeface="Nunito"/>
              </a:rPr>
              <a:t> zajednice </a:t>
            </a:r>
            <a:endParaRPr lang="pl-PL" sz="2800" dirty="0" smtClean="0">
              <a:latin typeface="Nunito"/>
            </a:endParaRPr>
          </a:p>
          <a:p>
            <a:r>
              <a:rPr lang="pl-PL" sz="2800" dirty="0">
                <a:latin typeface="Nunito"/>
              </a:rPr>
              <a:t> </a:t>
            </a:r>
            <a:r>
              <a:rPr lang="pl-PL" sz="2800" dirty="0" smtClean="0">
                <a:latin typeface="Nunito"/>
              </a:rPr>
              <a:t>           niskih </a:t>
            </a:r>
            <a:r>
              <a:rPr lang="pl-PL" sz="2800" dirty="0">
                <a:latin typeface="Nunito"/>
              </a:rPr>
              <a:t>trava</a:t>
            </a:r>
            <a:r>
              <a:rPr lang="pl-PL" dirty="0">
                <a:solidFill>
                  <a:srgbClr val="262626"/>
                </a:solidFill>
                <a:latin typeface="Nunito"/>
              </a:rPr>
              <a:t> </a:t>
            </a:r>
            <a:endParaRPr lang="hr-HR" dirty="0"/>
          </a:p>
        </p:txBody>
      </p:sp>
      <p:sp>
        <p:nvSpPr>
          <p:cNvPr id="5" name="Naslov 1"/>
          <p:cNvSpPr>
            <a:spLocks noGrp="1"/>
          </p:cNvSpPr>
          <p:nvPr>
            <p:ph type="title"/>
          </p:nvPr>
        </p:nvSpPr>
        <p:spPr>
          <a:xfrm>
            <a:off x="273331" y="857908"/>
            <a:ext cx="10515600" cy="1325563"/>
          </a:xfrm>
        </p:spPr>
        <p:txBody>
          <a:bodyPr/>
          <a:lstStyle/>
          <a:p>
            <a:r>
              <a:rPr lang="hr-HR" b="1" dirty="0" smtClean="0"/>
              <a:t>Biljni i životinjski svijet</a:t>
            </a:r>
            <a:endParaRPr lang="hr-HR" b="1" dirty="0"/>
          </a:p>
        </p:txBody>
      </p:sp>
      <p:pic>
        <p:nvPicPr>
          <p:cNvPr id="1026" name="Picture 2" descr="image al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2662" y="1770804"/>
            <a:ext cx="7630795" cy="5087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4485" y="1770804"/>
            <a:ext cx="10944225" cy="3105150"/>
          </a:xfrm>
          <a:prstGeom prst="rect">
            <a:avLst/>
          </a:prstGeom>
        </p:spPr>
      </p:pic>
      <p:pic>
        <p:nvPicPr>
          <p:cNvPr id="8" name="Slika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485" y="3096367"/>
            <a:ext cx="9802998" cy="3556763"/>
          </a:xfrm>
          <a:prstGeom prst="rect">
            <a:avLst/>
          </a:prstGeom>
        </p:spPr>
      </p:pic>
      <p:pic>
        <p:nvPicPr>
          <p:cNvPr id="9" name="Slika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8511" y="3690217"/>
            <a:ext cx="2024047" cy="2962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0951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20486" y="1157550"/>
            <a:ext cx="10515600" cy="1325563"/>
          </a:xfrm>
        </p:spPr>
        <p:txBody>
          <a:bodyPr/>
          <a:lstStyle/>
          <a:p>
            <a:r>
              <a:rPr lang="pl-PL" dirty="0">
                <a:latin typeface="Nunito"/>
              </a:rPr>
              <a:t>Stepe</a:t>
            </a:r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768532" y="2912967"/>
            <a:ext cx="10515600" cy="560524"/>
          </a:xfrm>
        </p:spPr>
        <p:txBody>
          <a:bodyPr/>
          <a:lstStyle/>
          <a:p>
            <a:r>
              <a:rPr lang="hr-HR" dirty="0"/>
              <a:t>Plodno tlo </a:t>
            </a:r>
            <a:r>
              <a:rPr lang="hr-HR" dirty="0">
                <a:sym typeface="Wingdings" pitchFamily="2" charset="2"/>
              </a:rPr>
              <a:t> crnica </a:t>
            </a:r>
            <a:endParaRPr lang="hr-HR" dirty="0"/>
          </a:p>
          <a:p>
            <a:endParaRPr lang="hr-HR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69835" y="1690688"/>
            <a:ext cx="4328535" cy="4785775"/>
          </a:xfrm>
          <a:prstGeom prst="rect">
            <a:avLst/>
          </a:prstGeom>
        </p:spPr>
      </p:pic>
      <p:sp>
        <p:nvSpPr>
          <p:cNvPr id="5" name="Pravokutnik 4"/>
          <p:cNvSpPr/>
          <p:nvPr/>
        </p:nvSpPr>
        <p:spPr>
          <a:xfrm>
            <a:off x="1062446" y="3856010"/>
            <a:ext cx="6096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hr-HR" dirty="0" smtClean="0"/>
              <a:t> </a:t>
            </a:r>
            <a:r>
              <a:rPr lang="hr-HR" sz="3200" dirty="0" smtClean="0"/>
              <a:t>„žitnice svijeta”</a:t>
            </a:r>
            <a:endParaRPr lang="hr-HR" sz="3200" dirty="0"/>
          </a:p>
        </p:txBody>
      </p:sp>
    </p:spTree>
    <p:extLst>
      <p:ext uri="{BB962C8B-B14F-4D97-AF65-F5344CB8AC3E}">
        <p14:creationId xmlns:p14="http://schemas.microsoft.com/office/powerpoint/2010/main" val="3969293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28897" y="1162843"/>
            <a:ext cx="10515600" cy="1325563"/>
          </a:xfrm>
        </p:spPr>
        <p:txBody>
          <a:bodyPr/>
          <a:lstStyle/>
          <a:p>
            <a:r>
              <a:rPr lang="nb-NO" b="1" dirty="0"/>
              <a:t>Rasprostranjenost klime i živog svijeta</a:t>
            </a:r>
            <a:r>
              <a:rPr lang="nb-NO" dirty="0"/>
              <a:t/>
            </a:r>
            <a:br>
              <a:rPr lang="nb-NO" dirty="0"/>
            </a:br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559525" y="2488406"/>
            <a:ext cx="10515600" cy="4351338"/>
          </a:xfrm>
        </p:spPr>
        <p:txBody>
          <a:bodyPr/>
          <a:lstStyle/>
          <a:p>
            <a:r>
              <a:rPr lang="hr-HR" dirty="0" smtClean="0"/>
              <a:t>ZEMLJA - jedini planet sa životom</a:t>
            </a:r>
          </a:p>
          <a:p>
            <a:pPr marL="0" indent="0">
              <a:buNone/>
            </a:pPr>
            <a:r>
              <a:rPr lang="hr-HR" dirty="0" smtClean="0"/>
              <a:t>-život počeo prije </a:t>
            </a:r>
            <a:r>
              <a:rPr lang="hr-HR" b="1" dirty="0"/>
              <a:t>3,7 milijardi </a:t>
            </a:r>
            <a:r>
              <a:rPr lang="hr-HR" b="1" dirty="0" smtClean="0"/>
              <a:t>godina</a:t>
            </a:r>
          </a:p>
          <a:p>
            <a:pPr marL="0" indent="0">
              <a:buNone/>
            </a:pPr>
            <a:r>
              <a:rPr lang="hr-HR" b="1" dirty="0" smtClean="0"/>
              <a:t>-biosfera- </a:t>
            </a:r>
            <a:r>
              <a:rPr lang="hr-HR" dirty="0" smtClean="0"/>
              <a:t>sloj Zemlje kojeg nastanjuju</a:t>
            </a:r>
          </a:p>
          <a:p>
            <a:pPr marL="0" indent="0">
              <a:buNone/>
            </a:pPr>
            <a:r>
              <a:rPr lang="hr-HR" dirty="0" smtClean="0"/>
              <a:t> živa bića</a:t>
            </a:r>
          </a:p>
          <a:p>
            <a:pPr marL="0" indent="0">
              <a:buNone/>
            </a:pPr>
            <a:r>
              <a:rPr lang="hr-HR" dirty="0" smtClean="0"/>
              <a:t>-na živi svijet utječu </a:t>
            </a:r>
            <a:r>
              <a:rPr lang="hr-HR" b="1" dirty="0" smtClean="0"/>
              <a:t>klimatski uvjeti </a:t>
            </a:r>
          </a:p>
          <a:p>
            <a:pPr marL="0" indent="0">
              <a:buNone/>
            </a:pPr>
            <a:r>
              <a:rPr lang="hr-HR" dirty="0" smtClean="0"/>
              <a:t>na Zemlji</a:t>
            </a:r>
          </a:p>
          <a:p>
            <a:pPr marL="0" indent="0">
              <a:buNone/>
            </a:pPr>
            <a:r>
              <a:rPr lang="hr-HR" b="1" dirty="0" smtClean="0"/>
              <a:t>-</a:t>
            </a:r>
            <a:r>
              <a:rPr lang="hr-HR" b="1" dirty="0"/>
              <a:t> </a:t>
            </a:r>
            <a:r>
              <a:rPr lang="hr-HR" dirty="0"/>
              <a:t>klima </a:t>
            </a:r>
            <a:r>
              <a:rPr lang="hr-HR" dirty="0" smtClean="0"/>
              <a:t>je najviše </a:t>
            </a:r>
            <a:r>
              <a:rPr lang="hr-HR" dirty="0"/>
              <a:t>pod utjecajem </a:t>
            </a:r>
            <a:endParaRPr lang="hr-HR" dirty="0" smtClean="0"/>
          </a:p>
          <a:p>
            <a:pPr marL="0" indent="0">
              <a:buNone/>
            </a:pPr>
            <a:r>
              <a:rPr lang="hr-HR" b="1" dirty="0" smtClean="0"/>
              <a:t>geografske širine- udaljenosti od ekvatora</a:t>
            </a:r>
            <a:endParaRPr lang="hr-HR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9536" y="2168298"/>
            <a:ext cx="4924425" cy="3914775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4710" y="1724950"/>
            <a:ext cx="5582229" cy="4485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5817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8200" y="652508"/>
            <a:ext cx="10515600" cy="1325563"/>
          </a:xfrm>
        </p:spPr>
        <p:txBody>
          <a:bodyPr/>
          <a:lstStyle/>
          <a:p>
            <a:r>
              <a:rPr lang="hr-HR" dirty="0"/>
              <a:t>Ponavljanje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dirty="0"/>
              <a:t>1. Spoji parove. Pridruži klimatske razrede njihovom oznakama</a:t>
            </a:r>
            <a:r>
              <a:rPr lang="hr-HR" dirty="0" smtClean="0"/>
              <a:t>.</a:t>
            </a:r>
          </a:p>
          <a:p>
            <a:pPr marL="0" indent="0">
              <a:buNone/>
            </a:pPr>
            <a:endParaRPr lang="hr-HR" dirty="0"/>
          </a:p>
          <a:p>
            <a:r>
              <a:rPr lang="hr-HR" dirty="0"/>
              <a:t>suhe klime                                            A</a:t>
            </a:r>
          </a:p>
          <a:p>
            <a:r>
              <a:rPr lang="hr-HR" dirty="0"/>
              <a:t>snježne klime                                       B</a:t>
            </a:r>
          </a:p>
          <a:p>
            <a:r>
              <a:rPr lang="hr-HR" dirty="0"/>
              <a:t>umjereno tople kišne klime              C</a:t>
            </a:r>
          </a:p>
          <a:p>
            <a:r>
              <a:rPr lang="hr-HR" dirty="0"/>
              <a:t>tropske kišne klime                             D</a:t>
            </a:r>
          </a:p>
          <a:p>
            <a:r>
              <a:rPr lang="hr-HR" dirty="0"/>
              <a:t>snježno-šumske klime                         E</a:t>
            </a:r>
          </a:p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63121856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1108" y="1128987"/>
            <a:ext cx="8229600" cy="731837"/>
          </a:xfrm>
        </p:spPr>
        <p:txBody>
          <a:bodyPr rtlCol="0">
            <a:normAutofit/>
          </a:bodyPr>
          <a:lstStyle/>
          <a:p>
            <a:pPr>
              <a:defRPr/>
            </a:pPr>
            <a:r>
              <a:rPr lang="hr-HR" dirty="0" smtClean="0"/>
              <a:t>Ponavljanje</a:t>
            </a:r>
            <a:endParaRPr lang="hr-HR" dirty="0"/>
          </a:p>
        </p:txBody>
      </p:sp>
      <p:pic>
        <p:nvPicPr>
          <p:cNvPr id="15363" name="Content Placeholder 4" descr="rad85B86.jpg"/>
          <p:cNvPicPr>
            <a:picLocks noGrp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926079" y="1323430"/>
            <a:ext cx="8610465" cy="5456193"/>
          </a:xfrm>
        </p:spPr>
      </p:pic>
    </p:spTree>
    <p:extLst>
      <p:ext uri="{BB962C8B-B14F-4D97-AF65-F5344CB8AC3E}">
        <p14:creationId xmlns:p14="http://schemas.microsoft.com/office/powerpoint/2010/main" val="159972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11777" y="1096645"/>
            <a:ext cx="10515600" cy="1325563"/>
          </a:xfrm>
        </p:spPr>
        <p:txBody>
          <a:bodyPr/>
          <a:lstStyle/>
          <a:p>
            <a:r>
              <a:rPr lang="sv-SE" b="1" dirty="0"/>
              <a:t/>
            </a:r>
            <a:br>
              <a:rPr lang="sv-SE" b="1" dirty="0"/>
            </a:br>
            <a:endParaRPr lang="hr-HR" dirty="0"/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39046" y="0"/>
            <a:ext cx="9588331" cy="6319797"/>
          </a:xfrm>
          <a:prstGeom prst="rect">
            <a:avLst/>
          </a:prstGeom>
        </p:spPr>
      </p:pic>
      <p:sp>
        <p:nvSpPr>
          <p:cNvPr id="5" name="Pravokutnik 4"/>
          <p:cNvSpPr/>
          <p:nvPr/>
        </p:nvSpPr>
        <p:spPr>
          <a:xfrm>
            <a:off x="258106" y="6319797"/>
            <a:ext cx="37684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b="1" dirty="0" smtClean="0"/>
              <a:t>K</a:t>
            </a:r>
            <a:r>
              <a:rPr lang="sv-SE" b="1" dirty="0" smtClean="0"/>
              <a:t>limatsk</a:t>
            </a:r>
            <a:r>
              <a:rPr lang="hr-HR" b="1" dirty="0" smtClean="0"/>
              <a:t>a</a:t>
            </a:r>
            <a:r>
              <a:rPr lang="sv-SE" b="1" dirty="0" smtClean="0"/>
              <a:t> podjel</a:t>
            </a:r>
            <a:r>
              <a:rPr lang="hr-HR" b="1" dirty="0" smtClean="0"/>
              <a:t>a</a:t>
            </a:r>
            <a:r>
              <a:rPr lang="sv-SE" b="1" dirty="0" smtClean="0"/>
              <a:t> prema W. Köppenu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20934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6127" y="0"/>
            <a:ext cx="10127673" cy="6886050"/>
          </a:xfrm>
          <a:prstGeom prst="rect">
            <a:avLst/>
          </a:prstGeom>
        </p:spPr>
      </p:pic>
      <p:sp>
        <p:nvSpPr>
          <p:cNvPr id="5" name="Pravokutnik 4"/>
          <p:cNvSpPr/>
          <p:nvPr/>
        </p:nvSpPr>
        <p:spPr>
          <a:xfrm>
            <a:off x="349851" y="119063"/>
            <a:ext cx="31834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b="1" dirty="0" smtClean="0"/>
              <a:t>Vegetacijska područja na Zemlji</a:t>
            </a:r>
            <a:endParaRPr lang="hr-HR" b="1" dirty="0"/>
          </a:p>
        </p:txBody>
      </p:sp>
    </p:spTree>
    <p:extLst>
      <p:ext uri="{BB962C8B-B14F-4D97-AF65-F5344CB8AC3E}">
        <p14:creationId xmlns:p14="http://schemas.microsoft.com/office/powerpoint/2010/main" val="3231373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1055876" y="5135738"/>
            <a:ext cx="3286125" cy="642937"/>
          </a:xfrm>
          <a:prstGeom prst="rect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hr-HR" dirty="0"/>
              <a:t>Tropska klima – podudara se sa žarkim toplinskim pojasom</a:t>
            </a:r>
          </a:p>
        </p:txBody>
      </p:sp>
      <p:sp>
        <p:nvSpPr>
          <p:cNvPr id="7" name="Naslov 1"/>
          <p:cNvSpPr>
            <a:spLocks noGrp="1"/>
          </p:cNvSpPr>
          <p:nvPr>
            <p:ph type="title"/>
          </p:nvPr>
        </p:nvSpPr>
        <p:spPr>
          <a:xfrm>
            <a:off x="516082" y="874279"/>
            <a:ext cx="10515600" cy="1325563"/>
          </a:xfrm>
        </p:spPr>
        <p:txBody>
          <a:bodyPr/>
          <a:lstStyle/>
          <a:p>
            <a:r>
              <a:rPr lang="hr-HR" b="1" dirty="0" smtClean="0"/>
              <a:t>TROPSKE KLIME</a:t>
            </a:r>
            <a:endParaRPr lang="hr-HR" b="1" dirty="0">
              <a:solidFill>
                <a:srgbClr val="FF0000"/>
              </a:solidFill>
            </a:endParaRPr>
          </a:p>
        </p:txBody>
      </p:sp>
      <p:sp>
        <p:nvSpPr>
          <p:cNvPr id="10" name="Rezervirano mjesto sadržaja 2"/>
          <p:cNvSpPr txBox="1">
            <a:spLocks/>
          </p:cNvSpPr>
          <p:nvPr/>
        </p:nvSpPr>
        <p:spPr>
          <a:xfrm>
            <a:off x="381000" y="2262043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hr-HR" sz="3200" dirty="0" smtClean="0"/>
              <a:t>Tropske kišne klime ( A ) :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hr-HR" sz="3200" dirty="0" smtClean="0"/>
          </a:p>
          <a:p>
            <a:pPr marL="514350" indent="-514350">
              <a:buFont typeface="Arial" panose="020B0604020202020204" pitchFamily="34" charset="0"/>
              <a:buAutoNum type="arabicPeriod"/>
            </a:pPr>
            <a:r>
              <a:rPr lang="hr-HR" sz="3200" dirty="0"/>
              <a:t>P</a:t>
            </a:r>
            <a:r>
              <a:rPr lang="hr-HR" sz="3200" dirty="0" smtClean="0"/>
              <a:t>rašumska klima</a:t>
            </a:r>
          </a:p>
          <a:p>
            <a:pPr marL="514350" indent="-514350">
              <a:buFont typeface="Arial" panose="020B0604020202020204" pitchFamily="34" charset="0"/>
              <a:buAutoNum type="arabicPeriod"/>
            </a:pPr>
            <a:r>
              <a:rPr lang="hr-HR" sz="3200" dirty="0"/>
              <a:t>S</a:t>
            </a:r>
            <a:r>
              <a:rPr lang="hr-HR" sz="3200" dirty="0" smtClean="0"/>
              <a:t>avanska klima</a:t>
            </a:r>
          </a:p>
          <a:p>
            <a:pPr marL="514350" indent="-514350">
              <a:buFont typeface="Arial" panose="020B0604020202020204" pitchFamily="34" charset="0"/>
              <a:buAutoNum type="arabicPeriod"/>
            </a:pPr>
            <a:endParaRPr lang="hr-HR" dirty="0"/>
          </a:p>
        </p:txBody>
      </p:sp>
      <p:pic>
        <p:nvPicPr>
          <p:cNvPr id="3" name="Slika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78839" y="1712162"/>
            <a:ext cx="6913161" cy="4558009"/>
          </a:xfrm>
          <a:prstGeom prst="rect">
            <a:avLst/>
          </a:prstGeom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78840" y="3802796"/>
            <a:ext cx="6982830" cy="116937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78839" y="4841303"/>
            <a:ext cx="6852202" cy="114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7066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8200" y="1245177"/>
            <a:ext cx="10515600" cy="1325563"/>
          </a:xfrm>
        </p:spPr>
        <p:txBody>
          <a:bodyPr/>
          <a:lstStyle/>
          <a:p>
            <a:r>
              <a:rPr lang="hr-HR" b="1" dirty="0" smtClean="0"/>
              <a:t>Prašumska </a:t>
            </a:r>
            <a:r>
              <a:rPr lang="hr-HR" b="1" dirty="0"/>
              <a:t>klima</a:t>
            </a:r>
            <a:r>
              <a:rPr lang="hr-HR" dirty="0"/>
              <a:t/>
            </a:r>
            <a:br>
              <a:rPr lang="hr-HR" dirty="0"/>
            </a:br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256309" y="2864879"/>
            <a:ext cx="10515600" cy="4351338"/>
          </a:xfrm>
        </p:spPr>
        <p:txBody>
          <a:bodyPr/>
          <a:lstStyle/>
          <a:p>
            <a:r>
              <a:rPr lang="hr-HR" dirty="0" smtClean="0"/>
              <a:t>područja uz ekvator</a:t>
            </a:r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16398" y="1818662"/>
            <a:ext cx="5498090" cy="5108250"/>
          </a:xfrm>
          <a:prstGeom prst="rect">
            <a:avLst/>
          </a:prstGeom>
        </p:spPr>
      </p:pic>
      <p:sp>
        <p:nvSpPr>
          <p:cNvPr id="5" name="Rectangle 5"/>
          <p:cNvSpPr/>
          <p:nvPr/>
        </p:nvSpPr>
        <p:spPr>
          <a:xfrm>
            <a:off x="4024312" y="1933430"/>
            <a:ext cx="2071688" cy="785813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r-HR" dirty="0"/>
              <a:t>Temperatura visoka cijele godine</a:t>
            </a:r>
          </a:p>
        </p:txBody>
      </p:sp>
      <p:cxnSp>
        <p:nvCxnSpPr>
          <p:cNvPr id="6" name="Straight Arrow Connector 7"/>
          <p:cNvCxnSpPr/>
          <p:nvPr/>
        </p:nvCxnSpPr>
        <p:spPr>
          <a:xfrm>
            <a:off x="6096000" y="2188983"/>
            <a:ext cx="1500187" cy="9652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Slika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1905" y="5013056"/>
            <a:ext cx="1883827" cy="1316850"/>
          </a:xfrm>
          <a:prstGeom prst="rect">
            <a:avLst/>
          </a:prstGeom>
        </p:spPr>
      </p:pic>
      <p:cxnSp>
        <p:nvCxnSpPr>
          <p:cNvPr id="8" name="Straight Arrow Connector 11"/>
          <p:cNvCxnSpPr/>
          <p:nvPr/>
        </p:nvCxnSpPr>
        <p:spPr>
          <a:xfrm flipV="1">
            <a:off x="6096000" y="3058942"/>
            <a:ext cx="2632364" cy="197344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Pravokutnik 10"/>
          <p:cNvSpPr/>
          <p:nvPr/>
        </p:nvSpPr>
        <p:spPr>
          <a:xfrm>
            <a:off x="134431" y="3431857"/>
            <a:ext cx="6096000" cy="1384995"/>
          </a:xfrm>
          <a:prstGeom prst="rect">
            <a:avLst/>
          </a:prstGeom>
        </p:spPr>
        <p:txBody>
          <a:bodyPr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hr-HR" sz="2800" dirty="0" smtClean="0"/>
              <a:t>U Južnoj Americi (Amazonija), u središnjoj Africi (zavala Konga) i na obalama i otocima jugoistočne Azije</a:t>
            </a:r>
            <a:endParaRPr lang="hr-HR" sz="2800" dirty="0"/>
          </a:p>
        </p:txBody>
      </p:sp>
    </p:spTree>
    <p:extLst>
      <p:ext uri="{BB962C8B-B14F-4D97-AF65-F5344CB8AC3E}">
        <p14:creationId xmlns:p14="http://schemas.microsoft.com/office/powerpoint/2010/main" val="4272194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266700" y="2305010"/>
            <a:ext cx="10515600" cy="595457"/>
          </a:xfrm>
        </p:spPr>
        <p:txBody>
          <a:bodyPr/>
          <a:lstStyle/>
          <a:p>
            <a:pPr eaLnBrk="1" hangingPunct="1"/>
            <a:r>
              <a:rPr lang="hr-HR" altLang="sr-Latn-RS" dirty="0" smtClean="0"/>
              <a:t>Biljni pokrov- </a:t>
            </a:r>
          </a:p>
          <a:p>
            <a:pPr eaLnBrk="1" hangingPunct="1"/>
            <a:endParaRPr lang="hr-HR" altLang="sr-Latn-RS" dirty="0" smtClean="0"/>
          </a:p>
        </p:txBody>
      </p:sp>
      <p:sp>
        <p:nvSpPr>
          <p:cNvPr id="5" name="Naslov 1"/>
          <p:cNvSpPr>
            <a:spLocks noGrp="1"/>
          </p:cNvSpPr>
          <p:nvPr>
            <p:ph type="title"/>
          </p:nvPr>
        </p:nvSpPr>
        <p:spPr>
          <a:xfrm>
            <a:off x="817418" y="1456603"/>
            <a:ext cx="10515600" cy="570057"/>
          </a:xfrm>
        </p:spPr>
        <p:txBody>
          <a:bodyPr>
            <a:normAutofit fontScale="90000"/>
          </a:bodyPr>
          <a:lstStyle/>
          <a:p>
            <a:r>
              <a:rPr lang="hr-HR" b="1" dirty="0" smtClean="0"/>
              <a:t>Prašumska </a:t>
            </a:r>
            <a:r>
              <a:rPr lang="hr-HR" b="1" dirty="0"/>
              <a:t>klima</a:t>
            </a:r>
            <a:r>
              <a:rPr lang="hr-HR" dirty="0"/>
              <a:t/>
            </a:r>
            <a:br>
              <a:rPr lang="hr-HR" dirty="0"/>
            </a:br>
            <a:endParaRPr lang="hr-HR" dirty="0"/>
          </a:p>
        </p:txBody>
      </p:sp>
      <p:pic>
        <p:nvPicPr>
          <p:cNvPr id="6" name="Slika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95353" y="2452774"/>
            <a:ext cx="7703127" cy="4405226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7418" y="0"/>
            <a:ext cx="10132430" cy="6889077"/>
          </a:xfrm>
          <a:prstGeom prst="rect">
            <a:avLst/>
          </a:prstGeom>
        </p:spPr>
      </p:pic>
      <p:sp>
        <p:nvSpPr>
          <p:cNvPr id="8" name="Pravokutnik 7"/>
          <p:cNvSpPr/>
          <p:nvPr/>
        </p:nvSpPr>
        <p:spPr>
          <a:xfrm>
            <a:off x="-102824" y="2803361"/>
            <a:ext cx="458952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altLang="sr-Latn-RS" dirty="0" smtClean="0"/>
              <a:t> </a:t>
            </a:r>
            <a:r>
              <a:rPr lang="hr-HR" altLang="sr-Latn-RS" sz="2800" dirty="0" smtClean="0"/>
              <a:t>tropska kišna šuma (prašuma)</a:t>
            </a:r>
            <a:endParaRPr lang="hr-HR" sz="2800" dirty="0"/>
          </a:p>
        </p:txBody>
      </p:sp>
    </p:spTree>
    <p:extLst>
      <p:ext uri="{BB962C8B-B14F-4D97-AF65-F5344CB8AC3E}">
        <p14:creationId xmlns:p14="http://schemas.microsoft.com/office/powerpoint/2010/main" val="1853499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5920" y="1143001"/>
            <a:ext cx="5000625" cy="571500"/>
          </a:xfrm>
        </p:spPr>
        <p:txBody>
          <a:bodyPr rtlCol="0">
            <a:normAutofit fontScale="90000"/>
          </a:bodyPr>
          <a:lstStyle/>
          <a:p>
            <a:pPr>
              <a:defRPr/>
            </a:pPr>
            <a:r>
              <a:rPr lang="hr-HR" b="1" dirty="0" smtClean="0"/>
              <a:t>Katovi tropske šume</a:t>
            </a:r>
            <a:endParaRPr lang="hr-HR" b="1" dirty="0"/>
          </a:p>
        </p:txBody>
      </p:sp>
      <p:pic>
        <p:nvPicPr>
          <p:cNvPr id="10243" name="Content Placeholder 15" descr="rad66185.jpg"/>
          <p:cNvPicPr>
            <a:picLocks noGrp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366000" y="557214"/>
            <a:ext cx="3302000" cy="6300787"/>
          </a:xfrm>
        </p:spPr>
      </p:pic>
      <p:cxnSp>
        <p:nvCxnSpPr>
          <p:cNvPr id="6" name="Straight Arrow Connector 5"/>
          <p:cNvCxnSpPr/>
          <p:nvPr/>
        </p:nvCxnSpPr>
        <p:spPr>
          <a:xfrm rot="10800000">
            <a:off x="5810251" y="6357939"/>
            <a:ext cx="1928813" cy="158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rot="10800000">
            <a:off x="5810251" y="2713039"/>
            <a:ext cx="1928813" cy="158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rot="10800000">
            <a:off x="5881688" y="4000500"/>
            <a:ext cx="1928812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rot="10800000">
            <a:off x="5810251" y="5500689"/>
            <a:ext cx="1928813" cy="158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2309814" y="6072188"/>
            <a:ext cx="3214687" cy="571500"/>
          </a:xfrm>
          <a:prstGeom prst="rect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hr-HR" dirty="0"/>
              <a:t>Tlo – mračno, trulež, mravi i mravojedi</a:t>
            </a:r>
          </a:p>
        </p:txBody>
      </p:sp>
      <p:sp>
        <p:nvSpPr>
          <p:cNvPr id="12" name="Rectangle 11"/>
          <p:cNvSpPr/>
          <p:nvPr/>
        </p:nvSpPr>
        <p:spPr>
          <a:xfrm>
            <a:off x="2309814" y="5286375"/>
            <a:ext cx="3214687" cy="571500"/>
          </a:xfrm>
          <a:prstGeom prst="rect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hr-HR" dirty="0"/>
              <a:t>Grmolike biljke</a:t>
            </a:r>
          </a:p>
        </p:txBody>
      </p:sp>
      <p:sp>
        <p:nvSpPr>
          <p:cNvPr id="13" name="Rectangle 12"/>
          <p:cNvSpPr/>
          <p:nvPr/>
        </p:nvSpPr>
        <p:spPr>
          <a:xfrm>
            <a:off x="2309814" y="3714750"/>
            <a:ext cx="3214687" cy="571500"/>
          </a:xfrm>
          <a:prstGeom prst="rect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hr-HR" dirty="0"/>
              <a:t>Krošnje visoke 20ak metara, lijane, mačke</a:t>
            </a:r>
          </a:p>
        </p:txBody>
      </p:sp>
      <p:sp>
        <p:nvSpPr>
          <p:cNvPr id="14" name="Rectangle 13"/>
          <p:cNvSpPr/>
          <p:nvPr/>
        </p:nvSpPr>
        <p:spPr>
          <a:xfrm>
            <a:off x="2309814" y="2500313"/>
            <a:ext cx="3214687" cy="571500"/>
          </a:xfrm>
          <a:prstGeom prst="rect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hr-HR" dirty="0"/>
              <a:t>Drveće visoko 20-40 metara, zasjenjuje katove ispod sebe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952625" y="1643064"/>
            <a:ext cx="4857750" cy="642937"/>
          </a:xfrm>
          <a:prstGeom prst="rect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hr-HR" dirty="0"/>
              <a:t/>
            </a:r>
            <a:br>
              <a:rPr lang="hr-HR" dirty="0"/>
            </a:br>
            <a:r>
              <a:rPr lang="hr-HR" dirty="0"/>
              <a:t>Džungla – prorijeđena  šuma s razvijenim prizemnim  biljkama, teško prohodna</a:t>
            </a:r>
          </a:p>
          <a:p>
            <a:pPr algn="ctr">
              <a:defRPr/>
            </a:pP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767988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6063" y="1817796"/>
            <a:ext cx="8761268" cy="4925903"/>
          </a:xfrm>
          <a:prstGeom prst="rect">
            <a:avLst/>
          </a:prstGeom>
        </p:spPr>
      </p:pic>
      <p:sp>
        <p:nvSpPr>
          <p:cNvPr id="3" name="Pravokutnik 2"/>
          <p:cNvSpPr/>
          <p:nvPr/>
        </p:nvSpPr>
        <p:spPr>
          <a:xfrm>
            <a:off x="3374406" y="1233021"/>
            <a:ext cx="491051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sz="3200" dirty="0" smtClean="0"/>
              <a:t>Krčenje amazonske prašume</a:t>
            </a:r>
            <a:endParaRPr lang="hr-HR" sz="3200" dirty="0"/>
          </a:p>
        </p:txBody>
      </p:sp>
    </p:spTree>
    <p:extLst>
      <p:ext uri="{BB962C8B-B14F-4D97-AF65-F5344CB8AC3E}">
        <p14:creationId xmlns:p14="http://schemas.microsoft.com/office/powerpoint/2010/main" val="1091931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854</TotalTime>
  <Words>681</Words>
  <Application>Microsoft Office PowerPoint</Application>
  <PresentationFormat>Široki zaslon</PresentationFormat>
  <Paragraphs>100</Paragraphs>
  <Slides>21</Slides>
  <Notes>3</Notes>
  <HiddenSlides>0</HiddenSlides>
  <MMClips>0</MMClips>
  <ScaleCrop>false</ScaleCrop>
  <HeadingPairs>
    <vt:vector size="6" baseType="variant">
      <vt:variant>
        <vt:lpstr>Korišteni fontovi</vt:lpstr>
      </vt:variant>
      <vt:variant>
        <vt:i4>5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21</vt:i4>
      </vt:variant>
    </vt:vector>
  </HeadingPairs>
  <TitlesOfParts>
    <vt:vector size="27" baseType="lpstr">
      <vt:lpstr>Arial</vt:lpstr>
      <vt:lpstr>Calibri</vt:lpstr>
      <vt:lpstr>Calibri Light</vt:lpstr>
      <vt:lpstr>Nunito</vt:lpstr>
      <vt:lpstr>Wingdings</vt:lpstr>
      <vt:lpstr>Tema sustava Office</vt:lpstr>
      <vt:lpstr>PowerPoint prezentacija</vt:lpstr>
      <vt:lpstr>Rasprostranjenost klime i živog svijeta </vt:lpstr>
      <vt:lpstr> </vt:lpstr>
      <vt:lpstr>PowerPoint prezentacija</vt:lpstr>
      <vt:lpstr>TROPSKE KLIME</vt:lpstr>
      <vt:lpstr>Prašumska klima </vt:lpstr>
      <vt:lpstr>Prašumska klima </vt:lpstr>
      <vt:lpstr>Katovi tropske šume</vt:lpstr>
      <vt:lpstr>PowerPoint prezentacija</vt:lpstr>
      <vt:lpstr>Savanska klima </vt:lpstr>
      <vt:lpstr> Savane - bujni travnjaci tropskog podneblja s osamljenim drvećem  ( baobab)</vt:lpstr>
      <vt:lpstr>PowerPoint prezentacija</vt:lpstr>
      <vt:lpstr>SUHE KLIME </vt:lpstr>
      <vt:lpstr>Pustinjska klima </vt:lpstr>
      <vt:lpstr>PowerPoint prezentacija</vt:lpstr>
      <vt:lpstr>Biljni i životinjski svijet</vt:lpstr>
      <vt:lpstr>Stepska klima</vt:lpstr>
      <vt:lpstr>Biljni i životinjski svijet</vt:lpstr>
      <vt:lpstr>Stepe</vt:lpstr>
      <vt:lpstr>Ponavljanje</vt:lpstr>
      <vt:lpstr>Ponavljanje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prezentacija</dc:title>
  <dc:creator>Korisnik</dc:creator>
  <cp:lastModifiedBy>Korisnik</cp:lastModifiedBy>
  <cp:revision>29</cp:revision>
  <dcterms:created xsi:type="dcterms:W3CDTF">2021-04-26T20:29:02Z</dcterms:created>
  <dcterms:modified xsi:type="dcterms:W3CDTF">2021-04-27T13:30:18Z</dcterms:modified>
</cp:coreProperties>
</file>